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65" r:id="rId5"/>
    <p:sldId id="267" r:id="rId6"/>
    <p:sldId id="268" r:id="rId7"/>
    <p:sldId id="269" r:id="rId8"/>
    <p:sldId id="271" r:id="rId9"/>
    <p:sldId id="260" r:id="rId10"/>
    <p:sldId id="261" r:id="rId11"/>
    <p:sldId id="262" r:id="rId12"/>
    <p:sldId id="263" r:id="rId13"/>
    <p:sldId id="264" r:id="rId14"/>
    <p:sldId id="272" r:id="rId15"/>
    <p:sldId id="270"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5410" autoAdjust="0"/>
  </p:normalViewPr>
  <p:slideViewPr>
    <p:cSldViewPr snapToGrid="0">
      <p:cViewPr varScale="1">
        <p:scale>
          <a:sx n="86" d="100"/>
          <a:sy n="86" d="100"/>
        </p:scale>
        <p:origin x="149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CD1525-A105-4971-975A-2C83791B8196}" type="datetimeFigureOut">
              <a:rPr lang="en-GB" smtClean="0"/>
              <a:t>25/06/2017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50EEF7-C0E8-410A-B931-97E96720E940}" type="slidenum">
              <a:rPr lang="en-GB" smtClean="0"/>
              <a:t>‹#›</a:t>
            </a:fld>
            <a:endParaRPr lang="en-GB"/>
          </a:p>
        </p:txBody>
      </p:sp>
    </p:spTree>
    <p:extLst>
      <p:ext uri="{BB962C8B-B14F-4D97-AF65-F5344CB8AC3E}">
        <p14:creationId xmlns:p14="http://schemas.microsoft.com/office/powerpoint/2010/main" val="279373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Going to talk about:</a:t>
            </a:r>
          </a:p>
          <a:p>
            <a:endParaRPr lang="en-GB" dirty="0"/>
          </a:p>
          <a:p>
            <a:r>
              <a:rPr lang="en-GB" dirty="0"/>
              <a:t>My</a:t>
            </a:r>
            <a:r>
              <a:rPr lang="en-GB" baseline="0" dirty="0"/>
              <a:t> name is Mattin, my project was to improve educational tools used in primary school mathematics classrooms</a:t>
            </a:r>
          </a:p>
          <a:p>
            <a:endParaRPr lang="en-GB" baseline="0" dirty="0"/>
          </a:p>
          <a:p>
            <a:r>
              <a:rPr lang="en-GB" baseline="0" dirty="0"/>
              <a:t>Going to explain what is currently wrong and how we aimed to improve upon it, talk about different possible designs, what went well (and not so well) during the process, and will hopefully end with a video demonstration of the product made.</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1</a:t>
            </a:fld>
            <a:endParaRPr lang="en-GB"/>
          </a:p>
        </p:txBody>
      </p:sp>
    </p:spTree>
    <p:extLst>
      <p:ext uri="{BB962C8B-B14F-4D97-AF65-F5344CB8AC3E}">
        <p14:creationId xmlns:p14="http://schemas.microsoft.com/office/powerpoint/2010/main" val="2870115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Cuisenair</a:t>
            </a:r>
            <a:r>
              <a:rPr lang="en-GB" baseline="0" dirty="0"/>
              <a:t>e rods?</a:t>
            </a:r>
          </a:p>
          <a:p>
            <a:endParaRPr lang="en-GB" baseline="0" dirty="0"/>
          </a:p>
          <a:p>
            <a:r>
              <a:rPr lang="en-GB" baseline="0" dirty="0"/>
              <a:t>Number bonds to 10</a:t>
            </a:r>
          </a:p>
          <a:p>
            <a:endParaRPr lang="en-GB" baseline="0" dirty="0"/>
          </a:p>
          <a:p>
            <a:r>
              <a:rPr lang="en-GB" baseline="0" dirty="0"/>
              <a:t>Are not associated with numerals so can extend to other units </a:t>
            </a:r>
            <a:r>
              <a:rPr lang="en-GB" baseline="0" dirty="0" err="1"/>
              <a:t>eg</a:t>
            </a:r>
            <a:r>
              <a:rPr lang="en-GB" baseline="0" dirty="0"/>
              <a:t>. Decimals. Concepts before notation.</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2</a:t>
            </a:fld>
            <a:endParaRPr lang="en-GB"/>
          </a:p>
        </p:txBody>
      </p:sp>
    </p:spTree>
    <p:extLst>
      <p:ext uri="{BB962C8B-B14F-4D97-AF65-F5344CB8AC3E}">
        <p14:creationId xmlns:p14="http://schemas.microsoft.com/office/powerpoint/2010/main" val="150505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Problems</a:t>
            </a:r>
            <a:r>
              <a:rPr lang="en-GB" baseline="0" dirty="0"/>
              <a:t> with the rods that the project tries to solve:</a:t>
            </a:r>
          </a:p>
          <a:p>
            <a:endParaRPr lang="en-GB" baseline="0" dirty="0"/>
          </a:p>
          <a:p>
            <a:r>
              <a:rPr lang="en-GB" baseline="0" dirty="0"/>
              <a:t>- Difficult to keep track of the entire class, knowing who is struggling/excelling. The product should record work and discern this information</a:t>
            </a:r>
          </a:p>
          <a:p>
            <a:endParaRPr lang="en-GB" baseline="0" dirty="0"/>
          </a:p>
          <a:p>
            <a:pPr marL="171450" indent="-171450">
              <a:buFontTx/>
              <a:buChar char="-"/>
            </a:pPr>
            <a:r>
              <a:rPr lang="en-GB" baseline="0" dirty="0"/>
              <a:t>Teachers have to record proof of their students’ work – since the rods do not involve any writing, there is no proof, so at the end of the lesson,  the children have to write what they did. This wasted time could be spent learning.</a:t>
            </a:r>
          </a:p>
          <a:p>
            <a:pPr marL="171450" indent="-171450">
              <a:buFontTx/>
              <a:buChar char="-"/>
            </a:pPr>
            <a:endParaRPr lang="en-GB" baseline="0" dirty="0"/>
          </a:p>
          <a:p>
            <a:pPr marL="0" indent="0">
              <a:buFontTx/>
              <a:buNone/>
            </a:pPr>
            <a:endParaRPr lang="en-GB" baseline="0" dirty="0"/>
          </a:p>
        </p:txBody>
      </p:sp>
      <p:sp>
        <p:nvSpPr>
          <p:cNvPr id="4" name="Slide Number Placeholder 3"/>
          <p:cNvSpPr>
            <a:spLocks noGrp="1"/>
          </p:cNvSpPr>
          <p:nvPr>
            <p:ph type="sldNum" sz="quarter" idx="10"/>
          </p:nvPr>
        </p:nvSpPr>
        <p:spPr/>
        <p:txBody>
          <a:bodyPr/>
          <a:lstStyle/>
          <a:p>
            <a:fld id="{9050EEF7-C0E8-410A-B931-97E96720E940}" type="slidenum">
              <a:rPr lang="en-GB" smtClean="0"/>
              <a:t>3</a:t>
            </a:fld>
            <a:endParaRPr lang="en-GB"/>
          </a:p>
        </p:txBody>
      </p:sp>
    </p:spTree>
    <p:extLst>
      <p:ext uri="{BB962C8B-B14F-4D97-AF65-F5344CB8AC3E}">
        <p14:creationId xmlns:p14="http://schemas.microsoft.com/office/powerpoint/2010/main" val="82207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 similar existing products</a:t>
            </a:r>
            <a:r>
              <a:rPr lang="en-GB" baseline="0" dirty="0"/>
              <a:t> – no precedent means higher chance of failure when trying new ideas</a:t>
            </a:r>
            <a:endParaRPr lang="en-GB" dirty="0"/>
          </a:p>
          <a:p>
            <a:endParaRPr lang="en-GB" dirty="0"/>
          </a:p>
          <a:p>
            <a:r>
              <a:rPr lang="en-GB" dirty="0"/>
              <a:t>Most existing products were</a:t>
            </a:r>
            <a:r>
              <a:rPr lang="en-GB" baseline="0" dirty="0"/>
              <a:t> software tools  - research shows manipulatives help connect exercises to real world problems</a:t>
            </a:r>
          </a:p>
          <a:p>
            <a:endParaRPr lang="en-GB" dirty="0"/>
          </a:p>
          <a:p>
            <a:r>
              <a:rPr lang="en-GB" dirty="0"/>
              <a:t>One relatively</a:t>
            </a:r>
            <a:r>
              <a:rPr lang="en-GB" baseline="0" dirty="0"/>
              <a:t> similar product: </a:t>
            </a:r>
            <a:r>
              <a:rPr lang="en-GB" baseline="0" dirty="0" err="1"/>
              <a:t>osmo</a:t>
            </a:r>
            <a:r>
              <a:rPr lang="en-GB" baseline="0" dirty="0"/>
              <a:t>. Uses physical objects read by camera into app, but in our product we want the focus to be the rods not a screen. </a:t>
            </a:r>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4</a:t>
            </a:fld>
            <a:endParaRPr lang="en-GB"/>
          </a:p>
        </p:txBody>
      </p:sp>
    </p:spTree>
    <p:extLst>
      <p:ext uri="{BB962C8B-B14F-4D97-AF65-F5344CB8AC3E}">
        <p14:creationId xmlns:p14="http://schemas.microsoft.com/office/powerpoint/2010/main" val="3524422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Important criteria were…</a:t>
            </a:r>
          </a:p>
          <a:p>
            <a:endParaRPr lang="en-GB" dirty="0"/>
          </a:p>
          <a:p>
            <a:r>
              <a:rPr lang="en-GB" dirty="0"/>
              <a:t>Weighted</a:t>
            </a:r>
            <a:r>
              <a:rPr lang="en-GB" baseline="0" dirty="0"/>
              <a:t> rods, weight sensors on board</a:t>
            </a:r>
          </a:p>
          <a:p>
            <a:endParaRPr lang="en-GB" baseline="0" dirty="0"/>
          </a:p>
          <a:p>
            <a:r>
              <a:rPr lang="en-GB" baseline="0" dirty="0"/>
              <a:t>Magnets in rods, hall-effect sensors in board</a:t>
            </a:r>
          </a:p>
          <a:p>
            <a:endParaRPr lang="en-GB" baseline="0" dirty="0"/>
          </a:p>
          <a:p>
            <a:r>
              <a:rPr lang="en-GB" dirty="0"/>
              <a:t>Passive RFID chip in rods, </a:t>
            </a:r>
            <a:r>
              <a:rPr lang="en-GB" dirty="0" err="1"/>
              <a:t>rfid</a:t>
            </a:r>
            <a:r>
              <a:rPr lang="en-GB" dirty="0"/>
              <a:t> readers</a:t>
            </a:r>
            <a:r>
              <a:rPr lang="en-GB" baseline="0" dirty="0"/>
              <a:t> </a:t>
            </a:r>
            <a:r>
              <a:rPr lang="en-GB" dirty="0"/>
              <a:t>in board</a:t>
            </a:r>
          </a:p>
          <a:p>
            <a:endParaRPr lang="en-GB" dirty="0"/>
          </a:p>
          <a:p>
            <a:r>
              <a:rPr lang="en-GB" dirty="0"/>
              <a:t>Different coloured rods, RGB</a:t>
            </a:r>
            <a:r>
              <a:rPr lang="en-GB" baseline="0" dirty="0"/>
              <a:t> sensors in board</a:t>
            </a:r>
          </a:p>
          <a:p>
            <a:endParaRPr lang="en-GB" baseline="0" dirty="0"/>
          </a:p>
          <a:p>
            <a:r>
              <a:rPr lang="en-GB" baseline="0" dirty="0"/>
              <a:t>Conductive material in rod, to short out chains of resistors in board</a:t>
            </a:r>
            <a:endParaRPr lang="en-GB" dirty="0"/>
          </a:p>
          <a:p>
            <a:endParaRPr lang="en-GB" dirty="0"/>
          </a:p>
          <a:p>
            <a:r>
              <a:rPr lang="en-GB" dirty="0"/>
              <a:t>Resistors were the best.</a:t>
            </a:r>
          </a:p>
        </p:txBody>
      </p:sp>
      <p:sp>
        <p:nvSpPr>
          <p:cNvPr id="4" name="Slide Number Placeholder 3"/>
          <p:cNvSpPr>
            <a:spLocks noGrp="1"/>
          </p:cNvSpPr>
          <p:nvPr>
            <p:ph type="sldNum" sz="quarter" idx="10"/>
          </p:nvPr>
        </p:nvSpPr>
        <p:spPr/>
        <p:txBody>
          <a:bodyPr/>
          <a:lstStyle/>
          <a:p>
            <a:fld id="{9050EEF7-C0E8-410A-B931-97E96720E940}" type="slidenum">
              <a:rPr lang="en-GB" smtClean="0"/>
              <a:t>6</a:t>
            </a:fld>
            <a:endParaRPr lang="en-GB"/>
          </a:p>
        </p:txBody>
      </p:sp>
    </p:spTree>
    <p:extLst>
      <p:ext uri="{BB962C8B-B14F-4D97-AF65-F5344CB8AC3E}">
        <p14:creationId xmlns:p14="http://schemas.microsoft.com/office/powerpoint/2010/main" val="3095826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7</a:t>
            </a:fld>
            <a:endParaRPr lang="en-GB"/>
          </a:p>
        </p:txBody>
      </p:sp>
    </p:spTree>
    <p:extLst>
      <p:ext uri="{BB962C8B-B14F-4D97-AF65-F5344CB8AC3E}">
        <p14:creationId xmlns:p14="http://schemas.microsoft.com/office/powerpoint/2010/main" val="1311546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050EEF7-C0E8-410A-B931-97E96720E940}" type="slidenum">
              <a:rPr lang="en-GB" smtClean="0"/>
              <a:t>8</a:t>
            </a:fld>
            <a:endParaRPr lang="en-GB"/>
          </a:p>
        </p:txBody>
      </p:sp>
    </p:spTree>
    <p:extLst>
      <p:ext uri="{BB962C8B-B14F-4D97-AF65-F5344CB8AC3E}">
        <p14:creationId xmlns:p14="http://schemas.microsoft.com/office/powerpoint/2010/main" val="3223581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Can’t Solder magnets</a:t>
            </a:r>
          </a:p>
        </p:txBody>
      </p:sp>
      <p:sp>
        <p:nvSpPr>
          <p:cNvPr id="4" name="Slide Number Placeholder 3"/>
          <p:cNvSpPr>
            <a:spLocks noGrp="1"/>
          </p:cNvSpPr>
          <p:nvPr>
            <p:ph type="sldNum" sz="quarter" idx="10"/>
          </p:nvPr>
        </p:nvSpPr>
        <p:spPr/>
        <p:txBody>
          <a:bodyPr/>
          <a:lstStyle/>
          <a:p>
            <a:fld id="{9050EEF7-C0E8-410A-B931-97E96720E940}" type="slidenum">
              <a:rPr lang="en-GB" smtClean="0"/>
              <a:t>14</a:t>
            </a:fld>
            <a:endParaRPr lang="en-GB"/>
          </a:p>
        </p:txBody>
      </p:sp>
    </p:spTree>
    <p:extLst>
      <p:ext uri="{BB962C8B-B14F-4D97-AF65-F5344CB8AC3E}">
        <p14:creationId xmlns:p14="http://schemas.microsoft.com/office/powerpoint/2010/main" val="1164046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AFB99-0EAB-4182-AFF8-E214C82A68F6}"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6/25/2017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dirty="0"/>
              <a:t>6/25/2017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dirty="0"/>
              <a:t>6/25/2017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6/25/2017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6/25/2017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6/25/2017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avi"/><Relationship Id="rId1" Type="http://schemas.microsoft.com/office/2007/relationships/media" Target="../media/media2.avi"/><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avi"/><Relationship Id="rId1" Type="http://schemas.microsoft.com/office/2007/relationships/media" Target="../media/media3.avi"/><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avi"/><Relationship Id="rId1" Type="http://schemas.microsoft.com/office/2007/relationships/media" Target="../media/media4.avi"/><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avi"/><Relationship Id="rId1" Type="http://schemas.microsoft.com/office/2007/relationships/media" Target="../media/media5.avi"/><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Smart Rods (Hardware)</a:t>
            </a:r>
          </a:p>
        </p:txBody>
      </p:sp>
      <p:sp>
        <p:nvSpPr>
          <p:cNvPr id="3" name="Subtitle 2"/>
          <p:cNvSpPr>
            <a:spLocks noGrp="1"/>
          </p:cNvSpPr>
          <p:nvPr>
            <p:ph type="subTitle" idx="1"/>
          </p:nvPr>
        </p:nvSpPr>
        <p:spPr/>
        <p:txBody>
          <a:bodyPr/>
          <a:lstStyle/>
          <a:p>
            <a:r>
              <a:rPr lang="en-GB" dirty="0"/>
              <a:t>Mattin Mir-</a:t>
            </a:r>
            <a:r>
              <a:rPr lang="en-GB" dirty="0" err="1"/>
              <a:t>Tahmasebi</a:t>
            </a:r>
            <a:endParaRPr lang="en-GB" dirty="0"/>
          </a:p>
          <a:p>
            <a:endParaRPr lang="en-GB" dirty="0"/>
          </a:p>
          <a:p>
            <a:r>
              <a:rPr lang="en-GB" dirty="0" err="1"/>
              <a:t>Supervisior</a:t>
            </a:r>
            <a:r>
              <a:rPr lang="en-GB" dirty="0"/>
              <a:t>: </a:t>
            </a:r>
            <a:r>
              <a:rPr lang="en-GB" dirty="0" err="1"/>
              <a:t>Prof.</a:t>
            </a:r>
            <a:r>
              <a:rPr lang="en-GB" dirty="0"/>
              <a:t> </a:t>
            </a:r>
            <a:r>
              <a:rPr lang="en-GB" dirty="0" err="1"/>
              <a:t>Constantinides</a:t>
            </a:r>
            <a:endParaRPr lang="en-GB" dirty="0"/>
          </a:p>
        </p:txBody>
      </p:sp>
    </p:spTree>
    <p:extLst>
      <p:ext uri="{BB962C8B-B14F-4D97-AF65-F5344CB8AC3E}">
        <p14:creationId xmlns:p14="http://schemas.microsoft.com/office/powerpoint/2010/main" val="3806886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_bottom_pa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385158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_bottom_of_t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1703054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4_top_of_t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3008978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_return_hom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62883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Magnetic Electrical Contact</a:t>
            </a:r>
          </a:p>
        </p:txBody>
      </p:sp>
      <p:sp>
        <p:nvSpPr>
          <p:cNvPr id="9" name="Text Placeholder 8"/>
          <p:cNvSpPr>
            <a:spLocks noGrp="1"/>
          </p:cNvSpPr>
          <p:nvPr>
            <p:ph type="body" sz="half" idx="2"/>
          </p:nvPr>
        </p:nvSpPr>
        <p:spPr/>
        <p:txBody>
          <a:bodyPr>
            <a:normAutofit/>
          </a:bodyPr>
          <a:lstStyle/>
          <a:p>
            <a:endParaRPr lang="en-GB" sz="2000" dirty="0"/>
          </a:p>
          <a:p>
            <a:endParaRPr lang="en-GB" sz="2000" dirty="0"/>
          </a:p>
          <a:p>
            <a:r>
              <a:rPr lang="en-GB" sz="2000" dirty="0"/>
              <a:t>Silver Paint as an adhesive</a:t>
            </a:r>
          </a:p>
          <a:p>
            <a:endParaRPr lang="en-GB" sz="2000" dirty="0"/>
          </a:p>
          <a:p>
            <a:r>
              <a:rPr lang="en-GB" sz="2000" dirty="0"/>
              <a:t>Conductive Epoxy</a:t>
            </a:r>
          </a:p>
          <a:p>
            <a:endParaRPr lang="en-GB" sz="2000" dirty="0"/>
          </a:p>
          <a:p>
            <a:r>
              <a:rPr lang="en-GB" sz="2000" dirty="0"/>
              <a:t>Silver paint as a cavity filler</a:t>
            </a:r>
          </a:p>
        </p:txBody>
      </p:sp>
      <p:pic>
        <p:nvPicPr>
          <p:cNvPr id="5" name="Picture 4"/>
          <p:cNvPicPr>
            <a:picLocks noChangeAspect="1"/>
          </p:cNvPicPr>
          <p:nvPr/>
        </p:nvPicPr>
        <p:blipFill>
          <a:blip r:embed="rId3"/>
          <a:stretch>
            <a:fillRect/>
          </a:stretch>
        </p:blipFill>
        <p:spPr>
          <a:xfrm>
            <a:off x="6991815" y="1388534"/>
            <a:ext cx="4519959" cy="2367172"/>
          </a:xfrm>
          <a:prstGeom prst="rect">
            <a:avLst/>
          </a:prstGeom>
        </p:spPr>
      </p:pic>
      <p:pic>
        <p:nvPicPr>
          <p:cNvPr id="7" name="Picture 6"/>
          <p:cNvPicPr>
            <a:picLocks noChangeAspect="1"/>
          </p:cNvPicPr>
          <p:nvPr/>
        </p:nvPicPr>
        <p:blipFill>
          <a:blip r:embed="rId4"/>
          <a:stretch>
            <a:fillRect/>
          </a:stretch>
        </p:blipFill>
        <p:spPr>
          <a:xfrm>
            <a:off x="6991815" y="3755706"/>
            <a:ext cx="4519960" cy="2367174"/>
          </a:xfrm>
          <a:prstGeom prst="rect">
            <a:avLst/>
          </a:prstGeom>
        </p:spPr>
      </p:pic>
    </p:spTree>
    <p:extLst>
      <p:ext uri="{BB962C8B-B14F-4D97-AF65-F5344CB8AC3E}">
        <p14:creationId xmlns:p14="http://schemas.microsoft.com/office/powerpoint/2010/main" val="655121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62" r="10823" b="31382"/>
          <a:stretch/>
        </p:blipFill>
        <p:spPr>
          <a:xfrm>
            <a:off x="847493" y="2007220"/>
            <a:ext cx="10872439" cy="4716965"/>
          </a:xfrm>
          <a:prstGeom prst="rect">
            <a:avLst/>
          </a:prstGeom>
        </p:spPr>
      </p:pic>
      <p:sp>
        <p:nvSpPr>
          <p:cNvPr id="3" name="Title 2"/>
          <p:cNvSpPr>
            <a:spLocks noGrp="1"/>
          </p:cNvSpPr>
          <p:nvPr>
            <p:ph type="title"/>
          </p:nvPr>
        </p:nvSpPr>
        <p:spPr/>
        <p:txBody>
          <a:bodyPr/>
          <a:lstStyle/>
          <a:p>
            <a:r>
              <a:rPr lang="en-GB" dirty="0"/>
              <a:t>Video Demonstration</a:t>
            </a:r>
          </a:p>
        </p:txBody>
      </p:sp>
    </p:spTree>
    <p:extLst>
      <p:ext uri="{BB962C8B-B14F-4D97-AF65-F5344CB8AC3E}">
        <p14:creationId xmlns:p14="http://schemas.microsoft.com/office/powerpoint/2010/main" val="1220785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Image Sources</a:t>
            </a:r>
          </a:p>
        </p:txBody>
      </p:sp>
      <p:sp>
        <p:nvSpPr>
          <p:cNvPr id="3" name="Content Placeholder 2"/>
          <p:cNvSpPr>
            <a:spLocks noGrp="1"/>
          </p:cNvSpPr>
          <p:nvPr>
            <p:ph idx="1"/>
          </p:nvPr>
        </p:nvSpPr>
        <p:spPr/>
        <p:txBody>
          <a:bodyPr/>
          <a:lstStyle/>
          <a:p>
            <a:pPr marL="0" indent="0">
              <a:buNone/>
            </a:pPr>
            <a:r>
              <a:rPr lang="en-GB" sz="2000" dirty="0"/>
              <a:t>Slide 2: Rods – Amazon.co.uk</a:t>
            </a:r>
          </a:p>
          <a:p>
            <a:pPr marL="0" indent="0">
              <a:buNone/>
            </a:pPr>
            <a:r>
              <a:rPr lang="en-GB" sz="2000" dirty="0"/>
              <a:t>Slide 4: </a:t>
            </a:r>
            <a:r>
              <a:rPr lang="en-GB" sz="2000" dirty="0" err="1"/>
              <a:t>Osmo</a:t>
            </a:r>
            <a:r>
              <a:rPr lang="en-GB" sz="2000" dirty="0"/>
              <a:t> – PlayOsmo.com</a:t>
            </a:r>
          </a:p>
          <a:p>
            <a:pPr marL="0" indent="0">
              <a:buNone/>
            </a:pPr>
            <a:r>
              <a:rPr lang="en-GB" sz="2000" dirty="0"/>
              <a:t>Slide 5: Chess board – ChessHouse.com</a:t>
            </a:r>
          </a:p>
          <a:p>
            <a:pPr marL="0" indent="0">
              <a:buNone/>
            </a:pPr>
            <a:r>
              <a:rPr lang="en-GB" dirty="0"/>
              <a:t> </a:t>
            </a:r>
          </a:p>
        </p:txBody>
      </p:sp>
    </p:spTree>
    <p:extLst>
      <p:ext uri="{BB962C8B-B14F-4D97-AF65-F5344CB8AC3E}">
        <p14:creationId xmlns:p14="http://schemas.microsoft.com/office/powerpoint/2010/main" val="29515227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Cuisenaire rOds</a:t>
            </a:r>
          </a:p>
        </p:txBody>
      </p:sp>
      <p:sp>
        <p:nvSpPr>
          <p:cNvPr id="6" name="Text Placeholder 5"/>
          <p:cNvSpPr>
            <a:spLocks noGrp="1"/>
          </p:cNvSpPr>
          <p:nvPr>
            <p:ph type="body" sz="half" idx="2"/>
          </p:nvPr>
        </p:nvSpPr>
        <p:spPr/>
        <p:txBody>
          <a:bodyPr/>
          <a:lstStyle/>
          <a:p>
            <a:endParaRPr lang="en-GB"/>
          </a:p>
        </p:txBody>
      </p:sp>
      <p:pic>
        <p:nvPicPr>
          <p:cNvPr id="1026" name="Picture 2" descr="https://images-na.ssl-images-amazon.com/images/I/61IyCayK-wL._SY355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571999" cy="45719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81306" y="247549"/>
            <a:ext cx="5458587" cy="571580"/>
          </a:xfrm>
          <a:prstGeom prst="rect">
            <a:avLst/>
          </a:prstGeom>
        </p:spPr>
      </p:pic>
      <p:pic>
        <p:nvPicPr>
          <p:cNvPr id="17" name="Picture 16"/>
          <p:cNvPicPr>
            <a:picLocks noChangeAspect="1"/>
          </p:cNvPicPr>
          <p:nvPr/>
        </p:nvPicPr>
        <p:blipFill>
          <a:blip r:embed="rId5"/>
          <a:stretch>
            <a:fillRect/>
          </a:stretch>
        </p:blipFill>
        <p:spPr>
          <a:xfrm>
            <a:off x="5881306" y="2620282"/>
            <a:ext cx="5458587" cy="571580"/>
          </a:xfrm>
          <a:prstGeom prst="rect">
            <a:avLst/>
          </a:prstGeom>
        </p:spPr>
      </p:pic>
      <p:sp>
        <p:nvSpPr>
          <p:cNvPr id="18" name="TextBox 17"/>
          <p:cNvSpPr txBox="1"/>
          <p:nvPr/>
        </p:nvSpPr>
        <p:spPr>
          <a:xfrm>
            <a:off x="5881305" y="779364"/>
            <a:ext cx="4927107" cy="646331"/>
          </a:xfrm>
          <a:prstGeom prst="rect">
            <a:avLst/>
          </a:prstGeom>
          <a:noFill/>
        </p:spPr>
        <p:txBody>
          <a:bodyPr wrap="square" rtlCol="0">
            <a:spAutoFit/>
          </a:bodyPr>
          <a:lstStyle/>
          <a:p>
            <a:pPr algn="ctr"/>
            <a:r>
              <a:rPr lang="en-GB" sz="3600" dirty="0"/>
              <a:t>2 + 8 = 10</a:t>
            </a:r>
          </a:p>
        </p:txBody>
      </p:sp>
      <p:sp>
        <p:nvSpPr>
          <p:cNvPr id="20" name="TextBox 19"/>
          <p:cNvSpPr txBox="1"/>
          <p:nvPr/>
        </p:nvSpPr>
        <p:spPr>
          <a:xfrm>
            <a:off x="5881306" y="3191862"/>
            <a:ext cx="4927107" cy="646331"/>
          </a:xfrm>
          <a:prstGeom prst="rect">
            <a:avLst/>
          </a:prstGeom>
          <a:noFill/>
        </p:spPr>
        <p:txBody>
          <a:bodyPr wrap="square" rtlCol="0">
            <a:spAutoFit/>
          </a:bodyPr>
          <a:lstStyle/>
          <a:p>
            <a:pPr algn="ctr"/>
            <a:r>
              <a:rPr lang="en-GB" sz="3600" dirty="0"/>
              <a:t>4 + 6 = 10</a:t>
            </a:r>
          </a:p>
        </p:txBody>
      </p:sp>
      <p:sp>
        <p:nvSpPr>
          <p:cNvPr id="21" name="TextBox 20"/>
          <p:cNvSpPr txBox="1"/>
          <p:nvPr/>
        </p:nvSpPr>
        <p:spPr>
          <a:xfrm>
            <a:off x="5881306" y="3580001"/>
            <a:ext cx="4927107" cy="646331"/>
          </a:xfrm>
          <a:prstGeom prst="rect">
            <a:avLst/>
          </a:prstGeom>
          <a:noFill/>
        </p:spPr>
        <p:txBody>
          <a:bodyPr wrap="square" rtlCol="0">
            <a:spAutoFit/>
          </a:bodyPr>
          <a:lstStyle/>
          <a:p>
            <a:pPr algn="ctr"/>
            <a:r>
              <a:rPr lang="en-GB" sz="3600" dirty="0"/>
              <a:t>0.4 + 0.6 = 1</a:t>
            </a:r>
          </a:p>
        </p:txBody>
      </p:sp>
      <p:sp>
        <p:nvSpPr>
          <p:cNvPr id="22" name="TextBox 21"/>
          <p:cNvSpPr txBox="1"/>
          <p:nvPr/>
        </p:nvSpPr>
        <p:spPr>
          <a:xfrm>
            <a:off x="5881304" y="1156876"/>
            <a:ext cx="4927107" cy="646331"/>
          </a:xfrm>
          <a:prstGeom prst="rect">
            <a:avLst/>
          </a:prstGeom>
          <a:noFill/>
        </p:spPr>
        <p:txBody>
          <a:bodyPr wrap="square" rtlCol="0">
            <a:spAutoFit/>
          </a:bodyPr>
          <a:lstStyle/>
          <a:p>
            <a:pPr algn="ctr"/>
            <a:r>
              <a:rPr lang="en-GB" sz="3600" dirty="0"/>
              <a:t>0.2 + 0.8 = 1</a:t>
            </a:r>
          </a:p>
        </p:txBody>
      </p:sp>
    </p:spTree>
    <p:extLst>
      <p:ext uri="{BB962C8B-B14F-4D97-AF65-F5344CB8AC3E}">
        <p14:creationId xmlns:p14="http://schemas.microsoft.com/office/powerpoint/2010/main" val="143473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0" grpId="1"/>
      <p:bldP spid="21"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Project Aims</a:t>
            </a:r>
          </a:p>
        </p:txBody>
      </p:sp>
      <p:sp>
        <p:nvSpPr>
          <p:cNvPr id="6" name="Content Placeholder 5"/>
          <p:cNvSpPr>
            <a:spLocks noGrp="1"/>
          </p:cNvSpPr>
          <p:nvPr>
            <p:ph idx="1"/>
          </p:nvPr>
        </p:nvSpPr>
        <p:spPr/>
        <p:txBody>
          <a:bodyPr>
            <a:normAutofit/>
          </a:bodyPr>
          <a:lstStyle/>
          <a:p>
            <a:pPr algn="ctr"/>
            <a:endParaRPr lang="en-GB" sz="3600" dirty="0"/>
          </a:p>
          <a:p>
            <a:pPr algn="ctr"/>
            <a:r>
              <a:rPr lang="en-GB" sz="3600" dirty="0"/>
              <a:t>Record and track student progress</a:t>
            </a:r>
          </a:p>
          <a:p>
            <a:pPr algn="ctr"/>
            <a:endParaRPr lang="en-GB" sz="3600" dirty="0"/>
          </a:p>
          <a:p>
            <a:pPr algn="ctr"/>
            <a:r>
              <a:rPr lang="en-GB" sz="3600" dirty="0"/>
              <a:t>Save time currently wasted on administration</a:t>
            </a:r>
          </a:p>
          <a:p>
            <a:pPr algn="ctr"/>
            <a:endParaRPr lang="en-GB" sz="3600" dirty="0"/>
          </a:p>
        </p:txBody>
      </p:sp>
    </p:spTree>
    <p:extLst>
      <p:ext uri="{BB962C8B-B14F-4D97-AF65-F5344CB8AC3E}">
        <p14:creationId xmlns:p14="http://schemas.microsoft.com/office/powerpoint/2010/main" val="231274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Existing products</a:t>
            </a:r>
          </a:p>
        </p:txBody>
      </p:sp>
      <p:sp>
        <p:nvSpPr>
          <p:cNvPr id="10" name="Text Placeholder 9"/>
          <p:cNvSpPr>
            <a:spLocks noGrp="1"/>
          </p:cNvSpPr>
          <p:nvPr>
            <p:ph type="body" idx="1"/>
          </p:nvPr>
        </p:nvSpPr>
        <p:spPr/>
        <p:txBody>
          <a:bodyPr/>
          <a:lstStyle/>
          <a:p>
            <a:pPr algn="ctr"/>
            <a:r>
              <a:rPr lang="en-GB" dirty="0"/>
              <a:t>Virtual Cuisenaire Rod Environments</a:t>
            </a:r>
          </a:p>
        </p:txBody>
      </p:sp>
      <p:pic>
        <p:nvPicPr>
          <p:cNvPr id="14" name="Content Placeholder 13"/>
          <p:cNvPicPr>
            <a:picLocks noGrp="1" noChangeAspect="1"/>
          </p:cNvPicPr>
          <p:nvPr>
            <p:ph sz="half" idx="2"/>
          </p:nvPr>
        </p:nvPicPr>
        <p:blipFill rotWithShape="1">
          <a:blip r:embed="rId3"/>
          <a:srcRect l="3319" t="-19" r="-1597"/>
          <a:stretch/>
        </p:blipFill>
        <p:spPr>
          <a:xfrm>
            <a:off x="1177046" y="2967038"/>
            <a:ext cx="4527699" cy="3342322"/>
          </a:xfrm>
          <a:prstGeom prst="rect">
            <a:avLst/>
          </a:prstGeom>
        </p:spPr>
      </p:pic>
      <p:sp>
        <p:nvSpPr>
          <p:cNvPr id="12" name="Text Placeholder 11"/>
          <p:cNvSpPr>
            <a:spLocks noGrp="1"/>
          </p:cNvSpPr>
          <p:nvPr>
            <p:ph type="body" sz="quarter" idx="3"/>
          </p:nvPr>
        </p:nvSpPr>
        <p:spPr/>
        <p:txBody>
          <a:bodyPr/>
          <a:lstStyle/>
          <a:p>
            <a:pPr algn="ctr"/>
            <a:r>
              <a:rPr lang="en-GB" dirty="0" err="1"/>
              <a:t>Osmo</a:t>
            </a:r>
            <a:r>
              <a:rPr lang="en-GB" dirty="0"/>
              <a:t> Numbers</a:t>
            </a:r>
          </a:p>
        </p:txBody>
      </p:sp>
      <p:pic>
        <p:nvPicPr>
          <p:cNvPr id="2050" name="Picture 2" descr="Image result for osmo maths"/>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3532" t="6240" r="-33" b="420"/>
          <a:stretch/>
        </p:blipFill>
        <p:spPr bwMode="auto">
          <a:xfrm>
            <a:off x="6157609" y="3097400"/>
            <a:ext cx="4588179" cy="3099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0741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Where should the electronics go?</a:t>
            </a:r>
          </a:p>
        </p:txBody>
      </p:sp>
      <p:sp>
        <p:nvSpPr>
          <p:cNvPr id="8" name="Content Placeholder 7"/>
          <p:cNvSpPr>
            <a:spLocks noGrp="1"/>
          </p:cNvSpPr>
          <p:nvPr>
            <p:ph sz="half" idx="1"/>
          </p:nvPr>
        </p:nvSpPr>
        <p:spPr>
          <a:blipFill dpi="0" rotWithShape="1">
            <a:blip r:embed="rId2">
              <a:alphaModFix amt="24000"/>
            </a:blip>
            <a:srcRect/>
            <a:stretch>
              <a:fillRect/>
            </a:stretch>
          </a:blipFill>
        </p:spPr>
        <p:txBody>
          <a:bodyPr/>
          <a:lstStyle/>
          <a:p>
            <a:pPr algn="ctr"/>
            <a:r>
              <a:rPr lang="en-GB" sz="2800" dirty="0"/>
              <a:t>In the rods?</a:t>
            </a:r>
          </a:p>
          <a:p>
            <a:endParaRPr lang="en-GB" dirty="0"/>
          </a:p>
          <a:p>
            <a:pPr marL="0" indent="0">
              <a:buNone/>
            </a:pPr>
            <a:r>
              <a:rPr lang="en-GB" dirty="0"/>
              <a:t>Too small </a:t>
            </a:r>
          </a:p>
          <a:p>
            <a:pPr marL="0" indent="0">
              <a:buNone/>
            </a:pPr>
            <a:r>
              <a:rPr lang="en-GB" dirty="0"/>
              <a:t>Power-hungry</a:t>
            </a:r>
          </a:p>
          <a:p>
            <a:pPr marL="0" indent="0">
              <a:buNone/>
            </a:pPr>
            <a:r>
              <a:rPr lang="en-GB" dirty="0"/>
              <a:t>Expensive</a:t>
            </a:r>
          </a:p>
          <a:p>
            <a:pPr marL="0" indent="0">
              <a:buNone/>
            </a:pPr>
            <a:r>
              <a:rPr lang="en-GB" dirty="0"/>
              <a:t>Many units to charge</a:t>
            </a:r>
          </a:p>
          <a:p>
            <a:pPr marL="0" indent="0">
              <a:buNone/>
            </a:pPr>
            <a:r>
              <a:rPr lang="en-GB" dirty="0"/>
              <a:t>Easily misplaced</a:t>
            </a:r>
          </a:p>
          <a:p>
            <a:pPr marL="0" indent="0">
              <a:buNone/>
            </a:pPr>
            <a:endParaRPr lang="en-GB" dirty="0"/>
          </a:p>
        </p:txBody>
      </p:sp>
      <p:sp>
        <p:nvSpPr>
          <p:cNvPr id="9" name="Content Placeholder 8"/>
          <p:cNvSpPr>
            <a:spLocks noGrp="1"/>
          </p:cNvSpPr>
          <p:nvPr>
            <p:ph sz="half" idx="2"/>
          </p:nvPr>
        </p:nvSpPr>
        <p:spPr>
          <a:blipFill dpi="0" rotWithShape="1">
            <a:blip r:embed="rId3">
              <a:alphaModFix amt="24000"/>
            </a:blip>
            <a:srcRect/>
            <a:stretch>
              <a:fillRect/>
            </a:stretch>
          </a:blipFill>
        </p:spPr>
        <p:txBody>
          <a:bodyPr/>
          <a:lstStyle/>
          <a:p>
            <a:pPr algn="ctr"/>
            <a:r>
              <a:rPr lang="en-GB" sz="2800" dirty="0"/>
              <a:t>In a playing board</a:t>
            </a:r>
          </a:p>
          <a:p>
            <a:endParaRPr lang="en-GB" dirty="0"/>
          </a:p>
          <a:p>
            <a:r>
              <a:rPr lang="en-GB" dirty="0"/>
              <a:t>Can contain all circuitry</a:t>
            </a:r>
          </a:p>
          <a:p>
            <a:r>
              <a:rPr lang="en-GB" dirty="0"/>
              <a:t>Fits a large battery</a:t>
            </a:r>
          </a:p>
          <a:p>
            <a:r>
              <a:rPr lang="en-GB" dirty="0"/>
              <a:t>Cheaper</a:t>
            </a:r>
          </a:p>
          <a:p>
            <a:r>
              <a:rPr lang="en-GB" dirty="0"/>
              <a:t>One unit to charge</a:t>
            </a:r>
          </a:p>
          <a:p>
            <a:r>
              <a:rPr lang="en-GB" dirty="0"/>
              <a:t>Hard to lose</a:t>
            </a:r>
          </a:p>
        </p:txBody>
      </p:sp>
    </p:spTree>
    <p:extLst>
      <p:ext uri="{BB962C8B-B14F-4D97-AF65-F5344CB8AC3E}">
        <p14:creationId xmlns:p14="http://schemas.microsoft.com/office/powerpoint/2010/main" val="1167206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How to detect rod positions</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2754579255"/>
              </p:ext>
            </p:extLst>
          </p:nvPr>
        </p:nvGraphicFramePr>
        <p:xfrm>
          <a:off x="586023" y="3232671"/>
          <a:ext cx="10596282" cy="2619490"/>
        </p:xfrm>
        <a:graphic>
          <a:graphicData uri="http://schemas.openxmlformats.org/drawingml/2006/table">
            <a:tbl>
              <a:tblPr firstRow="1" bandRow="1">
                <a:tableStyleId>{5C22544A-7EE6-4342-B048-85BDC9FD1C3A}</a:tableStyleId>
              </a:tblPr>
              <a:tblGrid>
                <a:gridCol w="1766047">
                  <a:extLst>
                    <a:ext uri="{9D8B030D-6E8A-4147-A177-3AD203B41FA5}">
                      <a16:colId xmlns:a16="http://schemas.microsoft.com/office/drawing/2014/main" val="3957517759"/>
                    </a:ext>
                  </a:extLst>
                </a:gridCol>
                <a:gridCol w="1766047">
                  <a:extLst>
                    <a:ext uri="{9D8B030D-6E8A-4147-A177-3AD203B41FA5}">
                      <a16:colId xmlns:a16="http://schemas.microsoft.com/office/drawing/2014/main" val="4004834264"/>
                    </a:ext>
                  </a:extLst>
                </a:gridCol>
                <a:gridCol w="1766047">
                  <a:extLst>
                    <a:ext uri="{9D8B030D-6E8A-4147-A177-3AD203B41FA5}">
                      <a16:colId xmlns:a16="http://schemas.microsoft.com/office/drawing/2014/main" val="1533607508"/>
                    </a:ext>
                  </a:extLst>
                </a:gridCol>
                <a:gridCol w="1766047">
                  <a:extLst>
                    <a:ext uri="{9D8B030D-6E8A-4147-A177-3AD203B41FA5}">
                      <a16:colId xmlns:a16="http://schemas.microsoft.com/office/drawing/2014/main" val="2263867864"/>
                    </a:ext>
                  </a:extLst>
                </a:gridCol>
                <a:gridCol w="1766047">
                  <a:extLst>
                    <a:ext uri="{9D8B030D-6E8A-4147-A177-3AD203B41FA5}">
                      <a16:colId xmlns:a16="http://schemas.microsoft.com/office/drawing/2014/main" val="388634623"/>
                    </a:ext>
                  </a:extLst>
                </a:gridCol>
                <a:gridCol w="1766047">
                  <a:extLst>
                    <a:ext uri="{9D8B030D-6E8A-4147-A177-3AD203B41FA5}">
                      <a16:colId xmlns:a16="http://schemas.microsoft.com/office/drawing/2014/main" val="2090367402"/>
                    </a:ext>
                  </a:extLst>
                </a:gridCol>
              </a:tblGrid>
              <a:tr h="838371">
                <a:tc>
                  <a:txBody>
                    <a:bodyPr/>
                    <a:lstStyle/>
                    <a:p>
                      <a:pPr algn="ctr"/>
                      <a:endParaRPr lang="en-GB" b="0" baseline="0" dirty="0">
                        <a:solidFill>
                          <a:schemeClr val="tx1"/>
                        </a:solidFill>
                      </a:endParaRPr>
                    </a:p>
                  </a:txBody>
                  <a:tcPr>
                    <a:noFill/>
                  </a:tcPr>
                </a:tc>
                <a:tc>
                  <a:txBody>
                    <a:bodyPr/>
                    <a:lstStyle/>
                    <a:p>
                      <a:pPr algn="ctr"/>
                      <a:r>
                        <a:rPr lang="en-GB" b="0" baseline="0" dirty="0">
                          <a:solidFill>
                            <a:schemeClr val="tx1"/>
                          </a:solidFill>
                        </a:rPr>
                        <a:t>Weight</a:t>
                      </a:r>
                    </a:p>
                  </a:txBody>
                  <a:tcPr>
                    <a:noFill/>
                  </a:tcPr>
                </a:tc>
                <a:tc>
                  <a:txBody>
                    <a:bodyPr/>
                    <a:lstStyle/>
                    <a:p>
                      <a:pPr algn="ctr"/>
                      <a:r>
                        <a:rPr lang="en-GB" b="0" baseline="0" dirty="0">
                          <a:solidFill>
                            <a:schemeClr val="tx1"/>
                          </a:solidFill>
                        </a:rPr>
                        <a:t>Magnetic Fields</a:t>
                      </a:r>
                    </a:p>
                  </a:txBody>
                  <a:tcPr>
                    <a:noFill/>
                  </a:tcPr>
                </a:tc>
                <a:tc>
                  <a:txBody>
                    <a:bodyPr/>
                    <a:lstStyle/>
                    <a:p>
                      <a:pPr algn="ctr"/>
                      <a:r>
                        <a:rPr lang="en-GB" b="0" baseline="0" dirty="0">
                          <a:solidFill>
                            <a:schemeClr val="tx1"/>
                          </a:solidFill>
                        </a:rPr>
                        <a:t>RFID</a:t>
                      </a:r>
                    </a:p>
                  </a:txBody>
                  <a:tcPr>
                    <a:noFill/>
                  </a:tcPr>
                </a:tc>
                <a:tc>
                  <a:txBody>
                    <a:bodyPr/>
                    <a:lstStyle/>
                    <a:p>
                      <a:pPr algn="ctr"/>
                      <a:r>
                        <a:rPr lang="en-GB" b="0" baseline="0" dirty="0">
                          <a:solidFill>
                            <a:schemeClr val="tx1"/>
                          </a:solidFill>
                        </a:rPr>
                        <a:t>RGB Light</a:t>
                      </a:r>
                    </a:p>
                  </a:txBody>
                  <a:tcPr>
                    <a:noFill/>
                  </a:tcPr>
                </a:tc>
                <a:tc>
                  <a:txBody>
                    <a:bodyPr/>
                    <a:lstStyle/>
                    <a:p>
                      <a:pPr algn="ctr"/>
                      <a:r>
                        <a:rPr lang="en-GB" b="0" baseline="0" dirty="0">
                          <a:solidFill>
                            <a:schemeClr val="tx1"/>
                          </a:solidFill>
                        </a:rPr>
                        <a:t>Resistor Chains</a:t>
                      </a:r>
                    </a:p>
                  </a:txBody>
                  <a:tcPr>
                    <a:noFill/>
                  </a:tcPr>
                </a:tc>
                <a:extLst>
                  <a:ext uri="{0D108BD9-81ED-4DB2-BD59-A6C34878D82A}">
                    <a16:rowId xmlns:a16="http://schemas.microsoft.com/office/drawing/2014/main" val="2916978298"/>
                  </a:ext>
                </a:extLst>
              </a:tr>
              <a:tr h="485723">
                <a:tc>
                  <a:txBody>
                    <a:bodyPr/>
                    <a:lstStyle/>
                    <a:p>
                      <a:pPr algn="ctr"/>
                      <a:r>
                        <a:rPr lang="en-GB" baseline="0" dirty="0">
                          <a:solidFill>
                            <a:schemeClr val="tx1"/>
                          </a:solidFill>
                        </a:rPr>
                        <a:t>Reliability</a:t>
                      </a:r>
                    </a:p>
                  </a:txBody>
                  <a:tcPr>
                    <a:noFill/>
                  </a:tcPr>
                </a:tc>
                <a:tc rowSpan="4" gridSpan="5">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tc rowSpan="4" h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1405818252"/>
                  </a:ext>
                </a:extLst>
              </a:tr>
              <a:tr h="485723">
                <a:tc>
                  <a:txBody>
                    <a:bodyPr/>
                    <a:lstStyle/>
                    <a:p>
                      <a:pPr algn="ctr"/>
                      <a:r>
                        <a:rPr lang="en-GB" baseline="0" dirty="0">
                          <a:solidFill>
                            <a:schemeClr val="tx1"/>
                          </a:solidFill>
                        </a:rPr>
                        <a:t>Cost</a:t>
                      </a:r>
                    </a:p>
                  </a:txBody>
                  <a:tcPr>
                    <a:noFill/>
                  </a:tcPr>
                </a:tc>
                <a:tc gridSpan="5"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3705663259"/>
                  </a:ext>
                </a:extLst>
              </a:tr>
              <a:tr h="443913">
                <a:tc>
                  <a:txBody>
                    <a:bodyPr/>
                    <a:lstStyle/>
                    <a:p>
                      <a:pPr algn="ctr"/>
                      <a:r>
                        <a:rPr lang="en-GB" baseline="0" dirty="0">
                          <a:solidFill>
                            <a:schemeClr val="tx1"/>
                          </a:solidFill>
                        </a:rPr>
                        <a:t>Power Usage</a:t>
                      </a:r>
                    </a:p>
                  </a:txBody>
                  <a:tcPr>
                    <a:noFill/>
                  </a:tcPr>
                </a:tc>
                <a:tc gridSpan="5"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21365734"/>
                  </a:ext>
                </a:extLst>
              </a:tr>
              <a:tr h="355002">
                <a:tc>
                  <a:txBody>
                    <a:bodyPr/>
                    <a:lstStyle/>
                    <a:p>
                      <a:pPr algn="ctr"/>
                      <a:r>
                        <a:rPr lang="en-GB" baseline="0" dirty="0">
                          <a:solidFill>
                            <a:schemeClr val="tx1"/>
                          </a:solidFill>
                        </a:rPr>
                        <a:t>Rod Complexity</a:t>
                      </a:r>
                    </a:p>
                  </a:txBody>
                  <a:tcPr>
                    <a:noFill/>
                  </a:tcPr>
                </a:tc>
                <a:tc gridSpan="5"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tc hMerge="1" vMerge="1">
                  <a:txBody>
                    <a:bodyPr/>
                    <a:lstStyle/>
                    <a:p>
                      <a:pPr algn="ctr"/>
                      <a:endParaRPr lang="en-GB" baseline="0" dirty="0">
                        <a:solidFill>
                          <a:schemeClr val="tx1"/>
                        </a:solidFill>
                      </a:endParaRPr>
                    </a:p>
                  </a:txBody>
                  <a:tcPr>
                    <a:noFill/>
                  </a:tcPr>
                </a:tc>
                <a:extLst>
                  <a:ext uri="{0D108BD9-81ED-4DB2-BD59-A6C34878D82A}">
                    <a16:rowId xmlns:a16="http://schemas.microsoft.com/office/drawing/2014/main" val="4224082091"/>
                  </a:ext>
                </a:extLst>
              </a:tr>
            </a:tbl>
          </a:graphicData>
        </a:graphic>
      </p:graphicFrame>
      <p:sp>
        <p:nvSpPr>
          <p:cNvPr id="11" name="Rectangle 10"/>
          <p:cNvSpPr/>
          <p:nvPr/>
        </p:nvSpPr>
        <p:spPr>
          <a:xfrm>
            <a:off x="2592593" y="4128421"/>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 name="Rectangle 12"/>
          <p:cNvSpPr/>
          <p:nvPr/>
        </p:nvSpPr>
        <p:spPr>
          <a:xfrm>
            <a:off x="2592593" y="4562588"/>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2592593" y="4970034"/>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p:cNvSpPr/>
          <p:nvPr/>
        </p:nvSpPr>
        <p:spPr>
          <a:xfrm>
            <a:off x="2592593" y="5397651"/>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tangle 15"/>
          <p:cNvSpPr/>
          <p:nvPr/>
        </p:nvSpPr>
        <p:spPr>
          <a:xfrm>
            <a:off x="4347883" y="4128421"/>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p:cNvSpPr/>
          <p:nvPr/>
        </p:nvSpPr>
        <p:spPr>
          <a:xfrm>
            <a:off x="4347883" y="4562588"/>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p:cNvSpPr/>
          <p:nvPr/>
        </p:nvSpPr>
        <p:spPr>
          <a:xfrm>
            <a:off x="4347883" y="4970034"/>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p:cNvSpPr/>
          <p:nvPr/>
        </p:nvSpPr>
        <p:spPr>
          <a:xfrm>
            <a:off x="4347883" y="5397651"/>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p:cNvSpPr/>
          <p:nvPr/>
        </p:nvSpPr>
        <p:spPr>
          <a:xfrm>
            <a:off x="6103173" y="4138506"/>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p:cNvSpPr/>
          <p:nvPr/>
        </p:nvSpPr>
        <p:spPr>
          <a:xfrm>
            <a:off x="6103173" y="4572673"/>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21"/>
          <p:cNvSpPr/>
          <p:nvPr/>
        </p:nvSpPr>
        <p:spPr>
          <a:xfrm>
            <a:off x="6103173" y="4980119"/>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p:cNvSpPr/>
          <p:nvPr/>
        </p:nvSpPr>
        <p:spPr>
          <a:xfrm>
            <a:off x="6103173" y="5407736"/>
            <a:ext cx="1215614" cy="4545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p:cNvSpPr/>
          <p:nvPr/>
        </p:nvSpPr>
        <p:spPr>
          <a:xfrm>
            <a:off x="7858463" y="4138506"/>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p:cNvSpPr/>
          <p:nvPr/>
        </p:nvSpPr>
        <p:spPr>
          <a:xfrm>
            <a:off x="7858463" y="4572673"/>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p:cNvSpPr/>
          <p:nvPr/>
        </p:nvSpPr>
        <p:spPr>
          <a:xfrm>
            <a:off x="7858463" y="4980119"/>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p:cNvSpPr/>
          <p:nvPr/>
        </p:nvSpPr>
        <p:spPr>
          <a:xfrm>
            <a:off x="7858463" y="5407736"/>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31"/>
          <p:cNvSpPr/>
          <p:nvPr/>
        </p:nvSpPr>
        <p:spPr>
          <a:xfrm>
            <a:off x="9628722" y="4138506"/>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Rectangle 32"/>
          <p:cNvSpPr/>
          <p:nvPr/>
        </p:nvSpPr>
        <p:spPr>
          <a:xfrm>
            <a:off x="9628722" y="4572673"/>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p:cNvSpPr/>
          <p:nvPr/>
        </p:nvSpPr>
        <p:spPr>
          <a:xfrm>
            <a:off x="9628722" y="4980119"/>
            <a:ext cx="1215614" cy="45451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p:cNvSpPr/>
          <p:nvPr/>
        </p:nvSpPr>
        <p:spPr>
          <a:xfrm>
            <a:off x="9628722" y="5407736"/>
            <a:ext cx="1215614" cy="45451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7" name="Picture 36" descr="Description 400x400px-kilogram &lt;strong&gt;weight&lt;/strong&gt;.svg"/>
          <p:cNvPicPr>
            <a:picLocks noChangeAspect="1"/>
          </p:cNvPicPr>
          <p:nvPr/>
        </p:nvPicPr>
        <p:blipFill>
          <a:blip r:embed="rId3"/>
          <a:stretch>
            <a:fillRect/>
          </a:stretch>
        </p:blipFill>
        <p:spPr>
          <a:xfrm>
            <a:off x="2765520" y="2108498"/>
            <a:ext cx="878631" cy="878631"/>
          </a:xfrm>
          <a:prstGeom prst="rect">
            <a:avLst/>
          </a:prstGeom>
        </p:spPr>
      </p:pic>
      <p:pic>
        <p:nvPicPr>
          <p:cNvPr id="39" name="Picture 38" descr="&lt;strong&gt;Magnet&lt;/strong&gt; Shaped Key Holder | Gadgetsin"/>
          <p:cNvPicPr>
            <a:picLocks noChangeAspect="1"/>
          </p:cNvPicPr>
          <p:nvPr/>
        </p:nvPicPr>
        <p:blipFill>
          <a:blip r:embed="rId4"/>
          <a:stretch>
            <a:fillRect/>
          </a:stretch>
        </p:blipFill>
        <p:spPr>
          <a:xfrm>
            <a:off x="4303477" y="1997055"/>
            <a:ext cx="1304426" cy="1101515"/>
          </a:xfrm>
          <a:prstGeom prst="rect">
            <a:avLst/>
          </a:prstGeom>
        </p:spPr>
      </p:pic>
      <p:pic>
        <p:nvPicPr>
          <p:cNvPr id="41" name="Picture 40" descr="external image &lt;strong&gt;RFID&lt;/strong&gt;%20Tag%20HF.jpg"/>
          <p:cNvPicPr>
            <a:picLocks noChangeAspect="1"/>
          </p:cNvPicPr>
          <p:nvPr/>
        </p:nvPicPr>
        <p:blipFill>
          <a:blip r:embed="rId5"/>
          <a:stretch>
            <a:fillRect/>
          </a:stretch>
        </p:blipFill>
        <p:spPr>
          <a:xfrm>
            <a:off x="6185201" y="2027176"/>
            <a:ext cx="1051558" cy="1042285"/>
          </a:xfrm>
          <a:prstGeom prst="rect">
            <a:avLst/>
          </a:prstGeom>
        </p:spPr>
      </p:pic>
      <p:pic>
        <p:nvPicPr>
          <p:cNvPr id="43" name="Picture 42" descr="File:&lt;strong&gt;RGB&lt;/strong&gt; color wheel 360.svg - Wikipedia"/>
          <p:cNvPicPr>
            <a:picLocks noChangeAspect="1"/>
          </p:cNvPicPr>
          <p:nvPr/>
        </p:nvPicPr>
        <p:blipFill>
          <a:blip r:embed="rId6"/>
          <a:stretch>
            <a:fillRect/>
          </a:stretch>
        </p:blipFill>
        <p:spPr>
          <a:xfrm>
            <a:off x="7926451" y="1973999"/>
            <a:ext cx="1147626" cy="1147626"/>
          </a:xfrm>
          <a:prstGeom prst="rect">
            <a:avLst/>
          </a:prstGeom>
        </p:spPr>
      </p:pic>
      <p:pic>
        <p:nvPicPr>
          <p:cNvPr id="45" name="Picture 44" descr="if the &lt;strong&gt;resistors&lt;/strong&gt; are of the same construction and of the same power ..."/>
          <p:cNvPicPr>
            <a:picLocks noChangeAspect="1"/>
          </p:cNvPicPr>
          <p:nvPr/>
        </p:nvPicPr>
        <p:blipFill>
          <a:blip r:embed="rId7"/>
          <a:stretch>
            <a:fillRect/>
          </a:stretch>
        </p:blipFill>
        <p:spPr>
          <a:xfrm>
            <a:off x="9763769" y="2060333"/>
            <a:ext cx="1116815" cy="1116815"/>
          </a:xfrm>
          <a:prstGeom prst="rect">
            <a:avLst/>
          </a:prstGeom>
        </p:spPr>
      </p:pic>
    </p:spTree>
    <p:extLst>
      <p:ext uri="{BB962C8B-B14F-4D97-AF65-F5344CB8AC3E}">
        <p14:creationId xmlns:p14="http://schemas.microsoft.com/office/powerpoint/2010/main" val="14937528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dirty="0"/>
              <a:t>Shorting Resistor Chains</a:t>
            </a:r>
          </a:p>
        </p:txBody>
      </p:sp>
      <p:grpSp>
        <p:nvGrpSpPr>
          <p:cNvPr id="14" name="Group 13"/>
          <p:cNvGrpSpPr/>
          <p:nvPr/>
        </p:nvGrpSpPr>
        <p:grpSpPr>
          <a:xfrm>
            <a:off x="827364" y="3445726"/>
            <a:ext cx="10522510" cy="1864365"/>
            <a:chOff x="537432" y="3657599"/>
            <a:chExt cx="10522510" cy="1864365"/>
          </a:xfrm>
        </p:grpSpPr>
        <p:pic>
          <p:nvPicPr>
            <p:cNvPr id="1028" name="Picture 4" descr="https://writelatex.s3.amazonaws.com/mfcwwjscwfwh/uploads/196/13234508/7.png"/>
            <p:cNvPicPr>
              <a:picLocks noChangeAspect="1" noChangeArrowheads="1"/>
            </p:cNvPicPr>
            <p:nvPr/>
          </p:nvPicPr>
          <p:blipFill rotWithShape="1">
            <a:blip r:embed="rId3">
              <a:extLst>
                <a:ext uri="{28A0092B-C50C-407E-A947-70E740481C1C}">
                  <a14:useLocalDpi xmlns:a14="http://schemas.microsoft.com/office/drawing/2010/main" val="0"/>
                </a:ext>
              </a:extLst>
            </a:blip>
            <a:srcRect t="38808" r="11496"/>
            <a:stretch/>
          </p:blipFill>
          <p:spPr bwMode="auto">
            <a:xfrm>
              <a:off x="595386" y="3657599"/>
              <a:ext cx="9987121" cy="17953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37432" y="5156988"/>
              <a:ext cx="620511" cy="338554"/>
            </a:xfrm>
            <a:prstGeom prst="rect">
              <a:avLst/>
            </a:prstGeom>
            <a:noFill/>
          </p:spPr>
          <p:txBody>
            <a:bodyPr wrap="square" rtlCol="0">
              <a:spAutoFit/>
            </a:bodyPr>
            <a:lstStyle/>
            <a:p>
              <a:r>
                <a:rPr lang="en-GB" sz="1600" dirty="0"/>
                <a:t>5.0V</a:t>
              </a:r>
            </a:p>
          </p:txBody>
        </p:sp>
        <p:sp>
          <p:nvSpPr>
            <p:cNvPr id="13" name="TextBox 12"/>
            <p:cNvSpPr txBox="1"/>
            <p:nvPr/>
          </p:nvSpPr>
          <p:spPr>
            <a:xfrm>
              <a:off x="1156412" y="5178388"/>
              <a:ext cx="701873" cy="338554"/>
            </a:xfrm>
            <a:prstGeom prst="rect">
              <a:avLst/>
            </a:prstGeom>
            <a:noFill/>
          </p:spPr>
          <p:txBody>
            <a:bodyPr wrap="square" rtlCol="0">
              <a:spAutoFit/>
            </a:bodyPr>
            <a:lstStyle/>
            <a:p>
              <a:r>
                <a:rPr lang="en-GB" sz="1600" dirty="0">
                  <a:solidFill>
                    <a:schemeClr val="accent5">
                      <a:lumMod val="60000"/>
                      <a:lumOff val="40000"/>
                    </a:schemeClr>
                  </a:solidFill>
                </a:rPr>
                <a:t>4.4V</a:t>
              </a:r>
            </a:p>
          </p:txBody>
        </p:sp>
        <p:sp>
          <p:nvSpPr>
            <p:cNvPr id="17" name="TextBox 16"/>
            <p:cNvSpPr txBox="1"/>
            <p:nvPr/>
          </p:nvSpPr>
          <p:spPr>
            <a:xfrm>
              <a:off x="1856753" y="5176277"/>
              <a:ext cx="701873" cy="338554"/>
            </a:xfrm>
            <a:prstGeom prst="rect">
              <a:avLst/>
            </a:prstGeom>
            <a:noFill/>
          </p:spPr>
          <p:txBody>
            <a:bodyPr wrap="square" rtlCol="0">
              <a:spAutoFit/>
            </a:bodyPr>
            <a:lstStyle/>
            <a:p>
              <a:r>
                <a:rPr lang="en-GB" sz="1600" dirty="0">
                  <a:solidFill>
                    <a:schemeClr val="accent5">
                      <a:lumMod val="60000"/>
                      <a:lumOff val="40000"/>
                    </a:schemeClr>
                  </a:solidFill>
                </a:rPr>
                <a:t>4.4V</a:t>
              </a:r>
            </a:p>
          </p:txBody>
        </p:sp>
        <p:sp>
          <p:nvSpPr>
            <p:cNvPr id="18" name="TextBox 17"/>
            <p:cNvSpPr txBox="1"/>
            <p:nvPr/>
          </p:nvSpPr>
          <p:spPr>
            <a:xfrm>
              <a:off x="2535194" y="5164121"/>
              <a:ext cx="701873" cy="338554"/>
            </a:xfrm>
            <a:prstGeom prst="rect">
              <a:avLst/>
            </a:prstGeom>
            <a:noFill/>
          </p:spPr>
          <p:txBody>
            <a:bodyPr wrap="square" rtlCol="0">
              <a:spAutoFit/>
            </a:bodyPr>
            <a:lstStyle/>
            <a:p>
              <a:r>
                <a:rPr lang="en-GB" sz="1600" dirty="0"/>
                <a:t>3.6V</a:t>
              </a:r>
            </a:p>
          </p:txBody>
        </p:sp>
        <p:sp>
          <p:nvSpPr>
            <p:cNvPr id="23" name="TextBox 22"/>
            <p:cNvSpPr txBox="1"/>
            <p:nvPr/>
          </p:nvSpPr>
          <p:spPr>
            <a:xfrm>
              <a:off x="3235535" y="5156988"/>
              <a:ext cx="701873" cy="338554"/>
            </a:xfrm>
            <a:prstGeom prst="rect">
              <a:avLst/>
            </a:prstGeom>
            <a:noFill/>
          </p:spPr>
          <p:txBody>
            <a:bodyPr wrap="square" rtlCol="0">
              <a:spAutoFit/>
            </a:bodyPr>
            <a:lstStyle/>
            <a:p>
              <a:r>
                <a:rPr lang="en-GB" sz="1600" dirty="0"/>
                <a:t>2.9V</a:t>
              </a:r>
            </a:p>
          </p:txBody>
        </p:sp>
        <p:sp>
          <p:nvSpPr>
            <p:cNvPr id="24" name="TextBox 23"/>
            <p:cNvSpPr txBox="1"/>
            <p:nvPr/>
          </p:nvSpPr>
          <p:spPr>
            <a:xfrm>
              <a:off x="3854515" y="5156988"/>
              <a:ext cx="701873" cy="338554"/>
            </a:xfrm>
            <a:prstGeom prst="rect">
              <a:avLst/>
            </a:prstGeom>
            <a:noFill/>
          </p:spPr>
          <p:txBody>
            <a:bodyPr wrap="square" rtlCol="0">
              <a:spAutoFit/>
            </a:bodyPr>
            <a:lstStyle/>
            <a:p>
              <a:r>
                <a:rPr lang="en-GB" sz="1600" dirty="0"/>
                <a:t>2.1V</a:t>
              </a:r>
            </a:p>
          </p:txBody>
        </p:sp>
        <p:sp>
          <p:nvSpPr>
            <p:cNvPr id="25" name="TextBox 24"/>
            <p:cNvSpPr txBox="1"/>
            <p:nvPr/>
          </p:nvSpPr>
          <p:spPr>
            <a:xfrm>
              <a:off x="4468694" y="5159099"/>
              <a:ext cx="701873" cy="338554"/>
            </a:xfrm>
            <a:prstGeom prst="rect">
              <a:avLst/>
            </a:prstGeom>
            <a:noFill/>
          </p:spPr>
          <p:txBody>
            <a:bodyPr wrap="square" rtlCol="0">
              <a:spAutoFit/>
            </a:bodyPr>
            <a:lstStyle/>
            <a:p>
              <a:r>
                <a:rPr lang="en-GB" sz="1600" dirty="0"/>
                <a:t>1.4V</a:t>
              </a:r>
              <a:endParaRPr lang="en-GB" sz="1600" dirty="0"/>
            </a:p>
          </p:txBody>
        </p:sp>
        <p:sp>
          <p:nvSpPr>
            <p:cNvPr id="26" name="TextBox 25"/>
            <p:cNvSpPr txBox="1"/>
            <p:nvPr/>
          </p:nvSpPr>
          <p:spPr>
            <a:xfrm>
              <a:off x="5214425" y="5183410"/>
              <a:ext cx="701873" cy="338554"/>
            </a:xfrm>
            <a:prstGeom prst="rect">
              <a:avLst/>
            </a:prstGeom>
            <a:noFill/>
          </p:spPr>
          <p:txBody>
            <a:bodyPr wrap="square" rtlCol="0">
              <a:spAutoFit/>
            </a:bodyPr>
            <a:lstStyle/>
            <a:p>
              <a:r>
                <a:rPr lang="en-GB" sz="1600" dirty="0">
                  <a:solidFill>
                    <a:schemeClr val="accent2">
                      <a:lumMod val="60000"/>
                      <a:lumOff val="40000"/>
                    </a:schemeClr>
                  </a:solidFill>
                </a:rPr>
                <a:t>0.7V</a:t>
              </a:r>
            </a:p>
          </p:txBody>
        </p:sp>
        <p:sp>
          <p:nvSpPr>
            <p:cNvPr id="27" name="TextBox 26"/>
            <p:cNvSpPr txBox="1"/>
            <p:nvPr/>
          </p:nvSpPr>
          <p:spPr>
            <a:xfrm>
              <a:off x="5892866" y="5171254"/>
              <a:ext cx="701873" cy="338554"/>
            </a:xfrm>
            <a:prstGeom prst="rect">
              <a:avLst/>
            </a:prstGeom>
            <a:noFill/>
          </p:spPr>
          <p:txBody>
            <a:bodyPr wrap="square" rtlCol="0">
              <a:spAutoFit/>
            </a:bodyPr>
            <a:lstStyle/>
            <a:p>
              <a:r>
                <a:rPr lang="en-GB" sz="1600" dirty="0">
                  <a:solidFill>
                    <a:schemeClr val="accent2">
                      <a:lumMod val="60000"/>
                      <a:lumOff val="40000"/>
                    </a:schemeClr>
                  </a:solidFill>
                </a:rPr>
                <a:t>0.7V</a:t>
              </a:r>
            </a:p>
          </p:txBody>
        </p:sp>
        <p:sp>
          <p:nvSpPr>
            <p:cNvPr id="28" name="TextBox 27"/>
            <p:cNvSpPr txBox="1"/>
            <p:nvPr/>
          </p:nvSpPr>
          <p:spPr>
            <a:xfrm>
              <a:off x="6593207" y="5164121"/>
              <a:ext cx="701873" cy="338554"/>
            </a:xfrm>
            <a:prstGeom prst="rect">
              <a:avLst/>
            </a:prstGeom>
            <a:noFill/>
          </p:spPr>
          <p:txBody>
            <a:bodyPr wrap="square" rtlCol="0">
              <a:spAutoFit/>
            </a:bodyPr>
            <a:lstStyle/>
            <a:p>
              <a:r>
                <a:rPr lang="en-GB" sz="1600" dirty="0">
                  <a:solidFill>
                    <a:schemeClr val="accent2">
                      <a:lumMod val="60000"/>
                      <a:lumOff val="40000"/>
                    </a:schemeClr>
                  </a:solidFill>
                </a:rPr>
                <a:t>0.7V</a:t>
              </a:r>
            </a:p>
          </p:txBody>
        </p:sp>
        <p:sp>
          <p:nvSpPr>
            <p:cNvPr id="29" name="TextBox 28"/>
            <p:cNvSpPr txBox="1"/>
            <p:nvPr/>
          </p:nvSpPr>
          <p:spPr>
            <a:xfrm>
              <a:off x="7212187" y="5164121"/>
              <a:ext cx="701873" cy="338554"/>
            </a:xfrm>
            <a:prstGeom prst="rect">
              <a:avLst/>
            </a:prstGeom>
            <a:noFill/>
          </p:spPr>
          <p:txBody>
            <a:bodyPr wrap="square" rtlCol="0">
              <a:spAutoFit/>
            </a:bodyPr>
            <a:lstStyle/>
            <a:p>
              <a:r>
                <a:rPr lang="en-GB" sz="1600" dirty="0">
                  <a:solidFill>
                    <a:schemeClr val="accent2">
                      <a:lumMod val="60000"/>
                      <a:lumOff val="40000"/>
                    </a:schemeClr>
                  </a:solidFill>
                </a:rPr>
                <a:t>0.7V</a:t>
              </a:r>
            </a:p>
          </p:txBody>
        </p:sp>
        <p:sp>
          <p:nvSpPr>
            <p:cNvPr id="30" name="TextBox 29"/>
            <p:cNvSpPr txBox="1"/>
            <p:nvPr/>
          </p:nvSpPr>
          <p:spPr>
            <a:xfrm>
              <a:off x="7826366" y="5166232"/>
              <a:ext cx="701873" cy="338554"/>
            </a:xfrm>
            <a:prstGeom prst="rect">
              <a:avLst/>
            </a:prstGeom>
            <a:noFill/>
          </p:spPr>
          <p:txBody>
            <a:bodyPr wrap="square" rtlCol="0">
              <a:spAutoFit/>
            </a:bodyPr>
            <a:lstStyle/>
            <a:p>
              <a:r>
                <a:rPr lang="en-GB" sz="1600" dirty="0">
                  <a:solidFill>
                    <a:schemeClr val="accent2">
                      <a:lumMod val="60000"/>
                      <a:lumOff val="40000"/>
                    </a:schemeClr>
                  </a:solidFill>
                </a:rPr>
                <a:t>0.7V</a:t>
              </a:r>
            </a:p>
          </p:txBody>
        </p:sp>
        <p:sp>
          <p:nvSpPr>
            <p:cNvPr id="31" name="TextBox 30"/>
            <p:cNvSpPr txBox="1"/>
            <p:nvPr/>
          </p:nvSpPr>
          <p:spPr>
            <a:xfrm>
              <a:off x="8423037" y="5160103"/>
              <a:ext cx="701873" cy="338554"/>
            </a:xfrm>
            <a:prstGeom prst="rect">
              <a:avLst/>
            </a:prstGeom>
            <a:noFill/>
          </p:spPr>
          <p:txBody>
            <a:bodyPr wrap="square" rtlCol="0">
              <a:spAutoFit/>
            </a:bodyPr>
            <a:lstStyle/>
            <a:p>
              <a:r>
                <a:rPr lang="en-GB" sz="1600" dirty="0">
                  <a:solidFill>
                    <a:schemeClr val="accent2">
                      <a:lumMod val="60000"/>
                      <a:lumOff val="40000"/>
                    </a:schemeClr>
                  </a:solidFill>
                </a:rPr>
                <a:t>0.7V</a:t>
              </a:r>
            </a:p>
          </p:txBody>
        </p:sp>
        <p:sp>
          <p:nvSpPr>
            <p:cNvPr id="32" name="TextBox 31"/>
            <p:cNvSpPr txBox="1"/>
            <p:nvPr/>
          </p:nvSpPr>
          <p:spPr>
            <a:xfrm>
              <a:off x="9042017" y="5160103"/>
              <a:ext cx="701873" cy="338554"/>
            </a:xfrm>
            <a:prstGeom prst="rect">
              <a:avLst/>
            </a:prstGeom>
            <a:noFill/>
          </p:spPr>
          <p:txBody>
            <a:bodyPr wrap="square" rtlCol="0">
              <a:spAutoFit/>
            </a:bodyPr>
            <a:lstStyle/>
            <a:p>
              <a:r>
                <a:rPr lang="en-GB" sz="1600" dirty="0">
                  <a:solidFill>
                    <a:schemeClr val="accent2">
                      <a:lumMod val="60000"/>
                      <a:lumOff val="40000"/>
                    </a:schemeClr>
                  </a:solidFill>
                </a:rPr>
                <a:t>0.7V</a:t>
              </a:r>
            </a:p>
          </p:txBody>
        </p:sp>
        <p:sp>
          <p:nvSpPr>
            <p:cNvPr id="33" name="TextBox 32"/>
            <p:cNvSpPr txBox="1"/>
            <p:nvPr/>
          </p:nvSpPr>
          <p:spPr>
            <a:xfrm>
              <a:off x="9656196" y="5162214"/>
              <a:ext cx="701873" cy="338554"/>
            </a:xfrm>
            <a:prstGeom prst="rect">
              <a:avLst/>
            </a:prstGeom>
            <a:noFill/>
          </p:spPr>
          <p:txBody>
            <a:bodyPr wrap="square" rtlCol="0">
              <a:spAutoFit/>
            </a:bodyPr>
            <a:lstStyle/>
            <a:p>
              <a:r>
                <a:rPr lang="en-GB" sz="1600" dirty="0">
                  <a:solidFill>
                    <a:schemeClr val="accent2">
                      <a:lumMod val="60000"/>
                      <a:lumOff val="40000"/>
                    </a:schemeClr>
                  </a:solidFill>
                </a:rPr>
                <a:t>0.7V</a:t>
              </a:r>
            </a:p>
          </p:txBody>
        </p:sp>
        <p:sp>
          <p:nvSpPr>
            <p:cNvPr id="34" name="TextBox 33"/>
            <p:cNvSpPr txBox="1"/>
            <p:nvPr/>
          </p:nvSpPr>
          <p:spPr>
            <a:xfrm>
              <a:off x="10358069" y="5178388"/>
              <a:ext cx="701873" cy="338554"/>
            </a:xfrm>
            <a:prstGeom prst="rect">
              <a:avLst/>
            </a:prstGeom>
            <a:noFill/>
          </p:spPr>
          <p:txBody>
            <a:bodyPr wrap="square" rtlCol="0">
              <a:spAutoFit/>
            </a:bodyPr>
            <a:lstStyle/>
            <a:p>
              <a:r>
                <a:rPr lang="en-GB" sz="1600" dirty="0"/>
                <a:t>0V</a:t>
              </a:r>
              <a:endParaRPr lang="en-GB" sz="1600" dirty="0"/>
            </a:p>
          </p:txBody>
        </p:sp>
      </p:grpSp>
    </p:spTree>
    <p:extLst>
      <p:ext uri="{BB962C8B-B14F-4D97-AF65-F5344CB8AC3E}">
        <p14:creationId xmlns:p14="http://schemas.microsoft.com/office/powerpoint/2010/main" val="248997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Conductive </a:t>
            </a:r>
            <a:r>
              <a:rPr lang="en-GB" dirty="0" err="1"/>
              <a:t>MAterial</a:t>
            </a:r>
            <a:endParaRPr lang="en-GB" dirty="0"/>
          </a:p>
        </p:txBody>
      </p:sp>
      <p:pic>
        <p:nvPicPr>
          <p:cNvPr id="4" name="Picture 3"/>
          <p:cNvPicPr>
            <a:picLocks noChangeAspect="1"/>
          </p:cNvPicPr>
          <p:nvPr/>
        </p:nvPicPr>
        <p:blipFill rotWithShape="1">
          <a:blip r:embed="rId3"/>
          <a:srcRect l="9147" t="35592" r="10823" b="16031"/>
          <a:stretch/>
        </p:blipFill>
        <p:spPr>
          <a:xfrm>
            <a:off x="823406" y="2932771"/>
            <a:ext cx="4438346" cy="1405054"/>
          </a:xfrm>
          <a:prstGeom prst="rect">
            <a:avLst/>
          </a:prstGeom>
        </p:spPr>
      </p:pic>
      <p:sp>
        <p:nvSpPr>
          <p:cNvPr id="5" name="TextBox 4"/>
          <p:cNvSpPr txBox="1"/>
          <p:nvPr/>
        </p:nvSpPr>
        <p:spPr>
          <a:xfrm>
            <a:off x="1224930" y="4917688"/>
            <a:ext cx="3635298" cy="369332"/>
          </a:xfrm>
          <a:prstGeom prst="rect">
            <a:avLst/>
          </a:prstGeom>
          <a:noFill/>
        </p:spPr>
        <p:txBody>
          <a:bodyPr wrap="square" rtlCol="0">
            <a:spAutoFit/>
          </a:bodyPr>
          <a:lstStyle/>
          <a:p>
            <a:pPr algn="ctr"/>
            <a:r>
              <a:rPr lang="en-GB" dirty="0"/>
              <a:t>Conductive 3D Printing Filament</a:t>
            </a:r>
          </a:p>
        </p:txBody>
      </p:sp>
      <p:pic>
        <p:nvPicPr>
          <p:cNvPr id="6" name="Picture 5"/>
          <p:cNvPicPr>
            <a:picLocks noChangeAspect="1"/>
          </p:cNvPicPr>
          <p:nvPr/>
        </p:nvPicPr>
        <p:blipFill>
          <a:blip r:embed="rId4"/>
          <a:stretch>
            <a:fillRect/>
          </a:stretch>
        </p:blipFill>
        <p:spPr>
          <a:xfrm>
            <a:off x="7192537" y="2589874"/>
            <a:ext cx="2804532" cy="2090847"/>
          </a:xfrm>
          <a:prstGeom prst="rect">
            <a:avLst/>
          </a:prstGeom>
        </p:spPr>
      </p:pic>
      <p:sp>
        <p:nvSpPr>
          <p:cNvPr id="7" name="TextBox 6"/>
          <p:cNvSpPr txBox="1"/>
          <p:nvPr/>
        </p:nvSpPr>
        <p:spPr>
          <a:xfrm>
            <a:off x="6874881" y="4917688"/>
            <a:ext cx="3635298" cy="369332"/>
          </a:xfrm>
          <a:prstGeom prst="rect">
            <a:avLst/>
          </a:prstGeom>
          <a:noFill/>
        </p:spPr>
        <p:txBody>
          <a:bodyPr wrap="square" rtlCol="0">
            <a:spAutoFit/>
          </a:bodyPr>
          <a:lstStyle/>
          <a:p>
            <a:pPr algn="ctr"/>
            <a:r>
              <a:rPr lang="en-GB" dirty="0"/>
              <a:t>Wire embedded in rod</a:t>
            </a:r>
          </a:p>
        </p:txBody>
      </p:sp>
    </p:spTree>
    <p:extLst>
      <p:ext uri="{BB962C8B-B14F-4D97-AF65-F5344CB8AC3E}">
        <p14:creationId xmlns:p14="http://schemas.microsoft.com/office/powerpoint/2010/main" val="230561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_explode_ro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1175" y="0"/>
            <a:ext cx="11169650" cy="6858000"/>
          </a:xfrm>
          <a:prstGeom prst="rect">
            <a:avLst/>
          </a:prstGeom>
        </p:spPr>
      </p:pic>
    </p:spTree>
    <p:extLst>
      <p:ext uri="{BB962C8B-B14F-4D97-AF65-F5344CB8AC3E}">
        <p14:creationId xmlns:p14="http://schemas.microsoft.com/office/powerpoint/2010/main" val="3114363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476</TotalTime>
  <Words>508</Words>
  <Application>Microsoft Office PowerPoint</Application>
  <PresentationFormat>Widescreen</PresentationFormat>
  <Paragraphs>118</Paragraphs>
  <Slides>16</Slides>
  <Notes>8</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Tw Cen MT</vt:lpstr>
      <vt:lpstr>Tw Cen MT Condensed</vt:lpstr>
      <vt:lpstr>Wingdings 3</vt:lpstr>
      <vt:lpstr>Integral</vt:lpstr>
      <vt:lpstr>Smart Rods (Hardware)</vt:lpstr>
      <vt:lpstr>Cuisenaire rOds</vt:lpstr>
      <vt:lpstr>Project Aims</vt:lpstr>
      <vt:lpstr>Existing products</vt:lpstr>
      <vt:lpstr>Where should the electronics go?</vt:lpstr>
      <vt:lpstr>How to detect rod positions</vt:lpstr>
      <vt:lpstr>Shorting Resistor Chains</vt:lpstr>
      <vt:lpstr>Conductive MAterial</vt:lpstr>
      <vt:lpstr>PowerPoint Presentation</vt:lpstr>
      <vt:lpstr>PowerPoint Presentation</vt:lpstr>
      <vt:lpstr>PowerPoint Presentation</vt:lpstr>
      <vt:lpstr>PowerPoint Presentation</vt:lpstr>
      <vt:lpstr>PowerPoint Presentation</vt:lpstr>
      <vt:lpstr>Magnetic Electrical Contact</vt:lpstr>
      <vt:lpstr>Video Demonstration</vt:lpstr>
      <vt:lpstr>Image 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Rods (Hardware)</dc:title>
  <dc:creator>Mir-Tahmasebi, Mattin</dc:creator>
  <cp:lastModifiedBy>Mir-Tahmasebi, Mattin</cp:lastModifiedBy>
  <cp:revision>29</cp:revision>
  <dcterms:created xsi:type="dcterms:W3CDTF">2017-06-24T11:59:16Z</dcterms:created>
  <dcterms:modified xsi:type="dcterms:W3CDTF">2017-06-25T11:27:18Z</dcterms:modified>
</cp:coreProperties>
</file>